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Lst>
  <p:notesMasterIdLst>
    <p:notesMasterId r:id="rId8"/>
  </p:notesMasterIdLst>
  <p:sldIdLst>
    <p:sldId id="256" r:id="rId2"/>
    <p:sldId id="257" r:id="rId3"/>
    <p:sldId id="347" r:id="rId4"/>
    <p:sldId id="348" r:id="rId5"/>
    <p:sldId id="260" r:id="rId6"/>
    <p:sldId id="349" r:id="rId7"/>
  </p:sldIdLst>
  <p:sldSz cx="9144000" cy="5143500" type="screen16x9"/>
  <p:notesSz cx="6858000" cy="9144000"/>
  <p:embeddedFontLst>
    <p:embeddedFont>
      <p:font typeface="Crimson Text"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Montserrat" panose="00000500000000000000" pitchFamily="2" charset="0"/>
      <p:regular r:id="rId17"/>
      <p:bold r:id="rId18"/>
      <p:italic r:id="rId19"/>
      <p:boldItalic r:id="rId20"/>
    </p:embeddedFont>
    <p:embeddedFont>
      <p:font typeface="Vidaloka" panose="020B0604020202020204" charset="0"/>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90A3190-348B-4D9F-80F3-525F9628EC92}">
  <a:tblStyle styleId="{B90A3190-348B-4D9F-80F3-525F9628EC9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31" d="100"/>
          <a:sy n="131" d="100"/>
        </p:scale>
        <p:origin x="1044"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viewProps" Target="viewProp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cc7554a049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cc7554a049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cc7554a049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cc7554a049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8515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cc7554a049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cc7554a049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168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2310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Lato"/>
              <a:buChar char="●"/>
              <a:defRPr sz="1100"/>
            </a:lvl1pPr>
            <a:lvl2pPr marL="914400" lvl="1" indent="-317500">
              <a:spcBef>
                <a:spcPts val="0"/>
              </a:spcBef>
              <a:spcAft>
                <a:spcPts val="0"/>
              </a:spcAft>
              <a:buClr>
                <a:schemeClr val="dk1"/>
              </a:buClr>
              <a:buSzPts val="1400"/>
              <a:buFont typeface="Lato"/>
              <a:buChar char="○"/>
              <a:defRPr/>
            </a:lvl2pPr>
            <a:lvl3pPr marL="1371600" lvl="2" indent="-317500">
              <a:spcBef>
                <a:spcPts val="0"/>
              </a:spcBef>
              <a:spcAft>
                <a:spcPts val="0"/>
              </a:spcAft>
              <a:buClr>
                <a:schemeClr val="dk1"/>
              </a:buClr>
              <a:buSzPts val="1400"/>
              <a:buFont typeface="Lato"/>
              <a:buChar char="■"/>
              <a:defRPr/>
            </a:lvl3pPr>
            <a:lvl4pPr marL="1828800" lvl="3" indent="-317500">
              <a:spcBef>
                <a:spcPts val="0"/>
              </a:spcBef>
              <a:spcAft>
                <a:spcPts val="0"/>
              </a:spcAft>
              <a:buClr>
                <a:schemeClr val="dk1"/>
              </a:buClr>
              <a:buSzPts val="1400"/>
              <a:buFont typeface="Lato"/>
              <a:buChar char="●"/>
              <a:defRPr/>
            </a:lvl4pPr>
            <a:lvl5pPr marL="2286000" lvl="4" indent="-317500">
              <a:spcBef>
                <a:spcPts val="0"/>
              </a:spcBef>
              <a:spcAft>
                <a:spcPts val="0"/>
              </a:spcAft>
              <a:buClr>
                <a:schemeClr val="dk1"/>
              </a:buClr>
              <a:buSzPts val="1400"/>
              <a:buFont typeface="Lato"/>
              <a:buChar char="○"/>
              <a:defRPr/>
            </a:lvl5pPr>
            <a:lvl6pPr marL="2743200" lvl="5" indent="-317500">
              <a:spcBef>
                <a:spcPts val="0"/>
              </a:spcBef>
              <a:spcAft>
                <a:spcPts val="0"/>
              </a:spcAft>
              <a:buClr>
                <a:schemeClr val="dk1"/>
              </a:buClr>
              <a:buSzPts val="1400"/>
              <a:buFont typeface="Lato"/>
              <a:buChar char="■"/>
              <a:defRPr/>
            </a:lvl6pPr>
            <a:lvl7pPr marL="3200400" lvl="6" indent="-317500">
              <a:spcBef>
                <a:spcPts val="0"/>
              </a:spcBef>
              <a:spcAft>
                <a:spcPts val="0"/>
              </a:spcAft>
              <a:buClr>
                <a:schemeClr val="dk1"/>
              </a:buClr>
              <a:buSzPts val="1400"/>
              <a:buFont typeface="Lato"/>
              <a:buChar char="●"/>
              <a:defRPr/>
            </a:lvl7pPr>
            <a:lvl8pPr marL="3657600" lvl="7" indent="-317500">
              <a:spcBef>
                <a:spcPts val="0"/>
              </a:spcBef>
              <a:spcAft>
                <a:spcPts val="0"/>
              </a:spcAft>
              <a:buClr>
                <a:schemeClr val="dk1"/>
              </a:buClr>
              <a:buSzPts val="1400"/>
              <a:buFont typeface="Lato"/>
              <a:buChar char="○"/>
              <a:defRPr/>
            </a:lvl8pPr>
            <a:lvl9pPr marL="4114800" lvl="8" indent="-317500">
              <a:spcBef>
                <a:spcPts val="0"/>
              </a:spcBef>
              <a:spcAft>
                <a:spcPts val="0"/>
              </a:spcAft>
              <a:buClr>
                <a:schemeClr val="dk1"/>
              </a:buClr>
              <a:buSzPts val="1400"/>
              <a:buFont typeface="Lato"/>
              <a:buChar char="■"/>
              <a:defRPr/>
            </a:lvl9pPr>
          </a:lstStyle>
          <a:p>
            <a:endParaRPr/>
          </a:p>
        </p:txBody>
      </p:sp>
      <p:cxnSp>
        <p:nvCxnSpPr>
          <p:cNvPr id="26" name="Google Shape;26;p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7" name="Google Shape;27;p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 name="Google Shape;28;p4"/>
          <p:cNvCxnSpPr/>
          <p:nvPr/>
        </p:nvCxnSpPr>
        <p:spPr>
          <a:xfrm>
            <a:off x="6884900" y="-113600"/>
            <a:ext cx="2565600" cy="1306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5" name="Google Shape;75;p13"/>
          <p:cNvSpPr txBox="1">
            <a:spLocks noGrp="1"/>
          </p:cNvSpPr>
          <p:nvPr>
            <p:ph type="subTitle" idx="1"/>
          </p:nvPr>
        </p:nvSpPr>
        <p:spPr>
          <a:xfrm>
            <a:off x="50010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6" name="Google Shape;76;p13"/>
          <p:cNvSpPr txBox="1">
            <a:spLocks noGrp="1"/>
          </p:cNvSpPr>
          <p:nvPr>
            <p:ph type="subTitle" idx="2"/>
          </p:nvPr>
        </p:nvSpPr>
        <p:spPr>
          <a:xfrm>
            <a:off x="50010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7" name="Google Shape;77;p13"/>
          <p:cNvSpPr txBox="1">
            <a:spLocks noGrp="1"/>
          </p:cNvSpPr>
          <p:nvPr>
            <p:ph type="subTitle" idx="3"/>
          </p:nvPr>
        </p:nvSpPr>
        <p:spPr>
          <a:xfrm>
            <a:off x="16552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8" name="Google Shape;78;p13"/>
          <p:cNvSpPr txBox="1">
            <a:spLocks noGrp="1"/>
          </p:cNvSpPr>
          <p:nvPr>
            <p:ph type="subTitle" idx="4"/>
          </p:nvPr>
        </p:nvSpPr>
        <p:spPr>
          <a:xfrm>
            <a:off x="16552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9" name="Google Shape;79;p13"/>
          <p:cNvSpPr txBox="1">
            <a:spLocks noGrp="1"/>
          </p:cNvSpPr>
          <p:nvPr>
            <p:ph type="subTitle" idx="5"/>
          </p:nvPr>
        </p:nvSpPr>
        <p:spPr>
          <a:xfrm>
            <a:off x="50010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0" name="Google Shape;80;p13"/>
          <p:cNvSpPr txBox="1">
            <a:spLocks noGrp="1"/>
          </p:cNvSpPr>
          <p:nvPr>
            <p:ph type="subTitle" idx="6"/>
          </p:nvPr>
        </p:nvSpPr>
        <p:spPr>
          <a:xfrm>
            <a:off x="500100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1" name="Google Shape;81;p13"/>
          <p:cNvSpPr txBox="1">
            <a:spLocks noGrp="1"/>
          </p:cNvSpPr>
          <p:nvPr>
            <p:ph type="subTitle" idx="7"/>
          </p:nvPr>
        </p:nvSpPr>
        <p:spPr>
          <a:xfrm>
            <a:off x="16552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2" name="Google Shape;82;p13"/>
          <p:cNvSpPr txBox="1">
            <a:spLocks noGrp="1"/>
          </p:cNvSpPr>
          <p:nvPr>
            <p:ph type="subTitle" idx="8"/>
          </p:nvPr>
        </p:nvSpPr>
        <p:spPr>
          <a:xfrm>
            <a:off x="165525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3" name="Google Shape;83;p13"/>
          <p:cNvSpPr txBox="1">
            <a:spLocks noGrp="1"/>
          </p:cNvSpPr>
          <p:nvPr>
            <p:ph type="title" idx="9" hasCustomPrompt="1"/>
          </p:nvPr>
        </p:nvSpPr>
        <p:spPr>
          <a:xfrm>
            <a:off x="23786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a:spLocks noGrp="1"/>
          </p:cNvSpPr>
          <p:nvPr>
            <p:ph type="title" idx="13" hasCustomPrompt="1"/>
          </p:nvPr>
        </p:nvSpPr>
        <p:spPr>
          <a:xfrm>
            <a:off x="57244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a:spLocks noGrp="1"/>
          </p:cNvSpPr>
          <p:nvPr>
            <p:ph type="title" idx="14" hasCustomPrompt="1"/>
          </p:nvPr>
        </p:nvSpPr>
        <p:spPr>
          <a:xfrm>
            <a:off x="237870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a:spLocks noGrp="1"/>
          </p:cNvSpPr>
          <p:nvPr>
            <p:ph type="title" idx="15" hasCustomPrompt="1"/>
          </p:nvPr>
        </p:nvSpPr>
        <p:spPr>
          <a:xfrm>
            <a:off x="572445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88" name="Google Shape;88;p1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15" name="Google Shape;115;p15"/>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16" name="Google Shape;116;p1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7" name="Google Shape;117;p1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1" name="Google Shape;451;p5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5" name="Google Shape;455;p51"/>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6" name="Google Shape;456;p51"/>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9" name="Google Shape;459;p5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3" name="Google Shape;463;p5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4" name="Google Shape;464;p5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5" name="Google Shape;465;p5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6" name="Google Shape;466;p5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7" name="Google Shape;467;p5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59" r:id="rId4"/>
    <p:sldLayoutId id="2147483661" r:id="rId5"/>
    <p:sldLayoutId id="2147483696" r:id="rId6"/>
    <p:sldLayoutId id="2147483697" r:id="rId7"/>
    <p:sldLayoutId id="2147483698" r:id="rId8"/>
    <p:sldLayoutId id="214748369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moodle.maynoothuniversity.ie/course/view.php?id=29896#section-1"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pic>
        <p:nvPicPr>
          <p:cNvPr id="5" name="Picture 4">
            <a:extLst>
              <a:ext uri="{FF2B5EF4-FFF2-40B4-BE49-F238E27FC236}">
                <a16:creationId xmlns:a16="http://schemas.microsoft.com/office/drawing/2014/main" id="{70E7B766-E92F-CD72-A566-908369A35C6E}"/>
              </a:ext>
            </a:extLst>
          </p:cNvPr>
          <p:cNvPicPr>
            <a:picLocks noChangeAspect="1"/>
          </p:cNvPicPr>
          <p:nvPr/>
        </p:nvPicPr>
        <p:blipFill>
          <a:blip r:embed="rId3">
            <a:alphaModFix amt="20000"/>
          </a:blip>
          <a:stretch>
            <a:fillRect/>
          </a:stretch>
        </p:blipFill>
        <p:spPr>
          <a:xfrm>
            <a:off x="-1" y="-95250"/>
            <a:ext cx="9144000" cy="5238750"/>
          </a:xfrm>
          <a:prstGeom prst="rect">
            <a:avLst/>
          </a:prstGeom>
        </p:spPr>
      </p:pic>
      <p:sp>
        <p:nvSpPr>
          <p:cNvPr id="482" name="Google Shape;482;p59"/>
          <p:cNvSpPr txBox="1">
            <a:spLocks noGrp="1"/>
          </p:cNvSpPr>
          <p:nvPr>
            <p:ph type="ctrTitle"/>
          </p:nvPr>
        </p:nvSpPr>
        <p:spPr>
          <a:xfrm>
            <a:off x="1379415" y="1285423"/>
            <a:ext cx="6385169" cy="1584955"/>
          </a:xfrm>
          <a:prstGeom prst="rect">
            <a:avLst/>
          </a:prstGeom>
        </p:spPr>
        <p:txBody>
          <a:bodyPr spcFirstLastPara="1" wrap="square" lIns="91425" tIns="91425" rIns="91425" bIns="91425" anchor="b" anchorCtr="0">
            <a:noAutofit/>
          </a:bodyPr>
          <a:lstStyle/>
          <a:p>
            <a:pPr lvl="0"/>
            <a:r>
              <a:rPr lang="en" sz="2800" dirty="0">
                <a:solidFill>
                  <a:schemeClr val="bg2">
                    <a:lumMod val="95000"/>
                    <a:lumOff val="5000"/>
                  </a:schemeClr>
                </a:solidFill>
                <a:latin typeface="Times New Roman" panose="02020603050405020304" pitchFamily="18" charset="0"/>
                <a:cs typeface="Times New Roman" panose="02020603050405020304" pitchFamily="18" charset="0"/>
              </a:rPr>
              <a:t>“</a:t>
            </a:r>
            <a:r>
              <a:rPr lang="en-US" sz="2800" b="1" dirty="0">
                <a:solidFill>
                  <a:schemeClr val="bg2">
                    <a:lumMod val="95000"/>
                    <a:lumOff val="5000"/>
                  </a:schemeClr>
                </a:solidFill>
                <a:latin typeface="Times New Roman" panose="02020603050405020304" pitchFamily="18" charset="0"/>
                <a:cs typeface="Times New Roman" panose="02020603050405020304" pitchFamily="18" charset="0"/>
              </a:rPr>
              <a:t>Enhancing Tourist Experience through Spatial Analysis of Accommodations and Food &amp; Drink Places in Australia”</a:t>
            </a:r>
            <a:endParaRPr sz="2800" dirty="0">
              <a:solidFill>
                <a:schemeClr val="bg2">
                  <a:lumMod val="95000"/>
                  <a:lumOff val="5000"/>
                </a:schemeClr>
              </a:solidFill>
              <a:latin typeface="Times New Roman" panose="02020603050405020304" pitchFamily="18" charset="0"/>
              <a:cs typeface="Times New Roman" panose="02020603050405020304" pitchFamily="18" charset="0"/>
            </a:endParaRPr>
          </a:p>
        </p:txBody>
      </p:sp>
      <p:sp>
        <p:nvSpPr>
          <p:cNvPr id="483" name="Google Shape;483;p59"/>
          <p:cNvSpPr txBox="1">
            <a:spLocks noGrp="1"/>
          </p:cNvSpPr>
          <p:nvPr>
            <p:ph type="subTitle" idx="1"/>
          </p:nvPr>
        </p:nvSpPr>
        <p:spPr>
          <a:xfrm>
            <a:off x="1039949" y="3367901"/>
            <a:ext cx="7064100" cy="441900"/>
          </a:xfrm>
          <a:prstGeom prst="rect">
            <a:avLst/>
          </a:prstGeom>
        </p:spPr>
        <p:txBody>
          <a:bodyPr spcFirstLastPara="1" wrap="square" lIns="91425" tIns="91425" rIns="91425" bIns="91425" anchor="t" anchorCtr="0">
            <a:noAutofit/>
          </a:bodyPr>
          <a:lstStyle/>
          <a:p>
            <a:pPr marL="0" lvl="0" indent="0">
              <a:buClr>
                <a:schemeClr val="dk1"/>
              </a:buClr>
              <a:buSzPts val="1100"/>
            </a:pPr>
            <a:r>
              <a:rPr lang="en-IN" sz="2400" dirty="0">
                <a:latin typeface="+mj-lt"/>
                <a:hlinkClick r:id="rId4" tooltip="CS621C[A] — Spatial Databases (2023-24:Semester 1)"/>
              </a:rPr>
              <a:t>CS621C[A]</a:t>
            </a:r>
            <a:r>
              <a:rPr lang="en-IN" sz="2400" dirty="0">
                <a:latin typeface="+mj-lt"/>
              </a:rPr>
              <a:t> Final Project</a:t>
            </a:r>
            <a:endParaRPr sz="2400"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82"/>
                                        </p:tgtEl>
                                        <p:attrNameLst>
                                          <p:attrName>style.visibility</p:attrName>
                                        </p:attrNameLst>
                                      </p:cBhvr>
                                      <p:to>
                                        <p:strVal val="visible"/>
                                      </p:to>
                                    </p:set>
                                    <p:anim calcmode="lin" valueType="num">
                                      <p:cBhvr additive="base">
                                        <p:cTn id="7" dur="1000"/>
                                        <p:tgtEl>
                                          <p:spTgt spid="482"/>
                                        </p:tgtEl>
                                        <p:attrNameLst>
                                          <p:attrName>ppt_x</p:attrName>
                                        </p:attrNameLst>
                                      </p:cBhvr>
                                      <p:tavLst>
                                        <p:tav tm="0">
                                          <p:val>
                                            <p:strVal val="#ppt_x-1"/>
                                          </p:val>
                                        </p:tav>
                                        <p:tav tm="100000">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483"/>
                                        </p:tgtEl>
                                        <p:attrNameLst>
                                          <p:attrName>style.visibility</p:attrName>
                                        </p:attrNameLst>
                                      </p:cBhvr>
                                      <p:to>
                                        <p:strVal val="visible"/>
                                      </p:to>
                                    </p:set>
                                    <p:anim calcmode="lin" valueType="num">
                                      <p:cBhvr additive="base">
                                        <p:cTn id="10" dur="1000"/>
                                        <p:tgtEl>
                                          <p:spTgt spid="48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60"/>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mj-lt"/>
              </a:rPr>
              <a:t>My </a:t>
            </a:r>
            <a:r>
              <a:rPr lang="en-US" dirty="0" err="1">
                <a:latin typeface="+mj-lt"/>
              </a:rPr>
              <a:t>GeoSpatial</a:t>
            </a:r>
            <a:r>
              <a:rPr lang="en-US" dirty="0">
                <a:latin typeface="+mj-lt"/>
              </a:rPr>
              <a:t> Story </a:t>
            </a:r>
            <a:endParaRPr dirty="0">
              <a:latin typeface="+mj-lt"/>
            </a:endParaRPr>
          </a:p>
        </p:txBody>
      </p:sp>
      <p:sp>
        <p:nvSpPr>
          <p:cNvPr id="489" name="Google Shape;489;p60"/>
          <p:cNvSpPr txBox="1">
            <a:spLocks noGrp="1"/>
          </p:cNvSpPr>
          <p:nvPr>
            <p:ph type="body" idx="1"/>
          </p:nvPr>
        </p:nvSpPr>
        <p:spPr>
          <a:xfrm>
            <a:off x="713225" y="1272925"/>
            <a:ext cx="4210467" cy="3295800"/>
          </a:xfrm>
          <a:prstGeom prst="rect">
            <a:avLst/>
          </a:prstGeom>
        </p:spPr>
        <p:txBody>
          <a:bodyPr spcFirstLastPara="1" wrap="square" lIns="91425" tIns="91425" rIns="91425" bIns="91425" anchor="t" anchorCtr="0">
            <a:noAutofit/>
          </a:bodyPr>
          <a:lstStyle/>
          <a:p>
            <a:pPr marL="0" indent="0">
              <a:buSzPts val="1100"/>
              <a:buNone/>
            </a:pPr>
            <a:endParaRPr lang="en-IN" sz="1400" b="1" dirty="0">
              <a:solidFill>
                <a:schemeClr val="bg2">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SzPts val="1100"/>
              <a:buNone/>
            </a:pPr>
            <a:r>
              <a:rPr lang="en-IN" sz="1400" b="1" dirty="0">
                <a:solidFill>
                  <a:schemeClr val="bg2">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Australian Tourism Significance</a:t>
            </a:r>
            <a:endParaRPr lang="en-US" sz="1400" dirty="0">
              <a:solidFill>
                <a:schemeClr val="bg2">
                  <a:lumMod val="95000"/>
                  <a:lumOff val="5000"/>
                </a:schemeClr>
              </a:solidFill>
              <a:latin typeface="Times New Roman" panose="02020603050405020304" pitchFamily="18" charset="0"/>
              <a:cs typeface="Times New Roman" panose="02020603050405020304" pitchFamily="18" charset="0"/>
            </a:endParaRPr>
          </a:p>
          <a:p>
            <a:pPr marL="171450" indent="-171450">
              <a:buSzPts val="1100"/>
            </a:pPr>
            <a:endParaRPr lang="en-US" dirty="0">
              <a:solidFill>
                <a:schemeClr val="dk1"/>
              </a:solidFill>
              <a:latin typeface="Times New Roman" panose="02020603050405020304" pitchFamily="18" charset="0"/>
              <a:cs typeface="Times New Roman" panose="02020603050405020304" pitchFamily="18" charset="0"/>
            </a:endParaRPr>
          </a:p>
          <a:p>
            <a:pPr marL="171450" indent="-171450">
              <a:buSzPts val="1100"/>
            </a:pPr>
            <a:r>
              <a:rPr lang="en-US" dirty="0">
                <a:solidFill>
                  <a:schemeClr val="dk1"/>
                </a:solidFill>
                <a:latin typeface="Times New Roman" panose="02020603050405020304" pitchFamily="18" charset="0"/>
                <a:cs typeface="Times New Roman" panose="02020603050405020304" pitchFamily="18" charset="0"/>
              </a:rPr>
              <a:t>Australia's tourism industry is a vital component of its economy, contributing significantly to its GDP and creating employment opportunities across various sectors. </a:t>
            </a:r>
          </a:p>
          <a:p>
            <a:pPr marL="171450" indent="-171450">
              <a:buSzPts val="1100"/>
            </a:pPr>
            <a:r>
              <a:rPr lang="en-US" dirty="0">
                <a:solidFill>
                  <a:schemeClr val="dk1"/>
                </a:solidFill>
                <a:latin typeface="Times New Roman" panose="02020603050405020304" pitchFamily="18" charset="0"/>
                <a:cs typeface="Times New Roman" panose="02020603050405020304" pitchFamily="18" charset="0"/>
              </a:rPr>
              <a:t>The country's diverse and stunning landscapes, unique wildlife, vibrant cities, and rich cultural heritage attract millions of international and domestic tourists each year. </a:t>
            </a:r>
          </a:p>
          <a:p>
            <a:pPr marL="171450" indent="-171450">
              <a:buSzPts val="1100"/>
            </a:pPr>
            <a:r>
              <a:rPr lang="en-US" dirty="0">
                <a:solidFill>
                  <a:schemeClr val="dk1"/>
                </a:solidFill>
                <a:latin typeface="Times New Roman" panose="02020603050405020304" pitchFamily="18" charset="0"/>
                <a:cs typeface="Times New Roman" panose="02020603050405020304" pitchFamily="18" charset="0"/>
              </a:rPr>
              <a:t>The tourism sector not only fosters economic growth but also plays a crucial role in promoting cultural exchange, fostering global understanding, and showcasing Australia as a desirable travel destination on the world stage</a:t>
            </a:r>
            <a:r>
              <a:rPr lang="en" dirty="0">
                <a:solidFill>
                  <a:schemeClr val="dk1"/>
                </a:solidFill>
                <a:latin typeface="Times New Roman" panose="02020603050405020304" pitchFamily="18" charset="0"/>
                <a:cs typeface="Times New Roman" panose="02020603050405020304" pitchFamily="18" charset="0"/>
              </a:rPr>
              <a:t>.</a:t>
            </a:r>
          </a:p>
          <a:p>
            <a:pPr marL="171450" indent="-171450">
              <a:buSzPts val="1100"/>
            </a:pPr>
            <a:endParaRPr lang="en-US" dirty="0">
              <a:latin typeface="Times New Roman" panose="02020603050405020304" pitchFamily="18" charset="0"/>
              <a:cs typeface="Times New Roman" panose="02020603050405020304" pitchFamily="18" charset="0"/>
            </a:endParaRPr>
          </a:p>
          <a:p>
            <a:pPr marL="171450" indent="-171450">
              <a:buSzPts val="1100"/>
            </a:pPr>
            <a:endParaRPr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1499C72-BB8F-6181-A3A7-EA0FA4C87AD8}"/>
              </a:ext>
            </a:extLst>
          </p:cNvPr>
          <p:cNvPicPr>
            <a:picLocks noChangeAspect="1"/>
          </p:cNvPicPr>
          <p:nvPr/>
        </p:nvPicPr>
        <p:blipFill rotWithShape="1">
          <a:blip r:embed="rId3"/>
          <a:srcRect l="21035" t="11520" r="18408" b="7381"/>
          <a:stretch/>
        </p:blipFill>
        <p:spPr>
          <a:xfrm>
            <a:off x="4923692" y="1086338"/>
            <a:ext cx="3605525" cy="3365156"/>
          </a:xfrm>
          <a:prstGeom prst="ellipse">
            <a:avLst/>
          </a:prstGeom>
          <a:ln>
            <a:noFill/>
          </a:ln>
          <a:effectLst>
            <a:softEdge rad="112500"/>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60"/>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r>
              <a:rPr lang="en-US" i="0" dirty="0">
                <a:solidFill>
                  <a:schemeClr val="bg2">
                    <a:lumMod val="95000"/>
                    <a:lumOff val="5000"/>
                  </a:schemeClr>
                </a:solidFill>
                <a:effectLst/>
                <a:latin typeface="+mj-lt"/>
              </a:rPr>
              <a:t>Scope of the Project</a:t>
            </a:r>
            <a:br>
              <a:rPr lang="en-US" b="0" i="0" dirty="0">
                <a:solidFill>
                  <a:schemeClr val="bg2">
                    <a:lumMod val="95000"/>
                    <a:lumOff val="5000"/>
                  </a:schemeClr>
                </a:solidFill>
                <a:effectLst/>
                <a:latin typeface="Söhne"/>
              </a:rPr>
            </a:br>
            <a:endParaRPr dirty="0">
              <a:solidFill>
                <a:schemeClr val="bg2">
                  <a:lumMod val="95000"/>
                  <a:lumOff val="5000"/>
                </a:schemeClr>
              </a:solidFill>
              <a:latin typeface="+mj-lt"/>
            </a:endParaRPr>
          </a:p>
        </p:txBody>
      </p:sp>
      <p:sp>
        <p:nvSpPr>
          <p:cNvPr id="489" name="Google Shape;489;p60"/>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114300" indent="0" algn="l">
              <a:buNone/>
            </a:pP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The project aims to analyze and enhance the tourist experience in Australia by focusing on three key datasets: Destinations, Accommodations, and Food &amp; Drink Places. Through spatial analysis in QGIS, the project will investigate the distribution and characteristics of accommodations and dining options in Australia. The scope includes:</a:t>
            </a:r>
          </a:p>
          <a:p>
            <a:pPr marL="114300" indent="0" algn="l">
              <a:buNone/>
            </a:pPr>
            <a:endPar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b="1" i="0" dirty="0">
                <a:solidFill>
                  <a:schemeClr val="bg2">
                    <a:lumMod val="95000"/>
                    <a:lumOff val="5000"/>
                  </a:schemeClr>
                </a:solidFill>
                <a:effectLst/>
                <a:latin typeface="Times New Roman" panose="02020603050405020304" pitchFamily="18" charset="0"/>
                <a:cs typeface="Times New Roman" panose="02020603050405020304" pitchFamily="18" charset="0"/>
              </a:rPr>
              <a:t>Spatial Analysis:</a:t>
            </a: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 Utilize Geographic Information System (GIS) tools to visualize and analyze the geographical dispersion of destinations, accommodations and food &amp; drink places across Australian districts.</a:t>
            </a:r>
          </a:p>
          <a:p>
            <a:pPr algn="l">
              <a:buFont typeface="+mj-lt"/>
              <a:buAutoNum type="arabicPeriod"/>
            </a:pPr>
            <a:r>
              <a:rPr lang="en-US" b="1" i="0" dirty="0">
                <a:solidFill>
                  <a:schemeClr val="bg2">
                    <a:lumMod val="95000"/>
                    <a:lumOff val="5000"/>
                  </a:schemeClr>
                </a:solidFill>
                <a:effectLst/>
                <a:latin typeface="Times New Roman" panose="02020603050405020304" pitchFamily="18" charset="0"/>
                <a:cs typeface="Times New Roman" panose="02020603050405020304" pitchFamily="18" charset="0"/>
              </a:rPr>
              <a:t>Tourist Decision-Making:</a:t>
            </a: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 Explore factors influencing tourist choices, emphasizing the importance of proximity to destinations and diverse dining options.</a:t>
            </a:r>
          </a:p>
          <a:p>
            <a:pPr algn="l">
              <a:buFont typeface="+mj-lt"/>
              <a:buAutoNum type="arabicPeriod"/>
            </a:pPr>
            <a:r>
              <a:rPr lang="en-US" b="1" i="0" dirty="0">
                <a:solidFill>
                  <a:schemeClr val="bg2">
                    <a:lumMod val="95000"/>
                    <a:lumOff val="5000"/>
                  </a:schemeClr>
                </a:solidFill>
                <a:effectLst/>
                <a:latin typeface="Times New Roman" panose="02020603050405020304" pitchFamily="18" charset="0"/>
                <a:cs typeface="Times New Roman" panose="02020603050405020304" pitchFamily="18" charset="0"/>
              </a:rPr>
              <a:t>Accommodation Analysis:</a:t>
            </a: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 Examine the distribution of accommodations based on types (Chalet, </a:t>
            </a:r>
            <a:r>
              <a:rPr lang="en-US" b="0" i="0" dirty="0" err="1">
                <a:solidFill>
                  <a:schemeClr val="bg2">
                    <a:lumMod val="95000"/>
                    <a:lumOff val="5000"/>
                  </a:schemeClr>
                </a:solidFill>
                <a:effectLst/>
                <a:latin typeface="Times New Roman" panose="02020603050405020304" pitchFamily="18" charset="0"/>
                <a:cs typeface="Times New Roman" panose="02020603050405020304" pitchFamily="18" charset="0"/>
              </a:rPr>
              <a:t>GuestHouse</a:t>
            </a: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 Hostel </a:t>
            </a:r>
            <a:r>
              <a:rPr lang="en-US" b="0" i="0" dirty="0" err="1">
                <a:solidFill>
                  <a:schemeClr val="bg2">
                    <a:lumMod val="95000"/>
                    <a:lumOff val="5000"/>
                  </a:schemeClr>
                </a:solidFill>
                <a:effectLst/>
                <a:latin typeface="Times New Roman" panose="02020603050405020304" pitchFamily="18" charset="0"/>
                <a:cs typeface="Times New Roman" panose="02020603050405020304" pitchFamily="18" charset="0"/>
              </a:rPr>
              <a:t>etc</a:t>
            </a: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 and their proximity to tourist destinations.</a:t>
            </a:r>
          </a:p>
          <a:p>
            <a:pPr algn="l">
              <a:buFont typeface="+mj-lt"/>
              <a:buAutoNum type="arabicPeriod"/>
            </a:pPr>
            <a:r>
              <a:rPr lang="en-US" b="1" i="0" dirty="0">
                <a:solidFill>
                  <a:schemeClr val="bg2">
                    <a:lumMod val="95000"/>
                    <a:lumOff val="5000"/>
                  </a:schemeClr>
                </a:solidFill>
                <a:effectLst/>
                <a:latin typeface="Times New Roman" panose="02020603050405020304" pitchFamily="18" charset="0"/>
                <a:cs typeface="Times New Roman" panose="02020603050405020304" pitchFamily="18" charset="0"/>
              </a:rPr>
              <a:t>Food &amp; Drink Places Analysis:</a:t>
            </a: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 Investigate the dispersion of food and drink places based on types (Pub, Cafe, Restaurant) and their correlation with popular tourist destinations.</a:t>
            </a:r>
          </a:p>
          <a:p>
            <a:pPr algn="l">
              <a:buFont typeface="+mj-lt"/>
              <a:buAutoNum type="arabicPeriod"/>
            </a:pPr>
            <a:r>
              <a:rPr lang="en-US" b="1" i="0" dirty="0">
                <a:solidFill>
                  <a:schemeClr val="bg2">
                    <a:lumMod val="95000"/>
                    <a:lumOff val="5000"/>
                  </a:schemeClr>
                </a:solidFill>
                <a:effectLst/>
                <a:latin typeface="Times New Roman" panose="02020603050405020304" pitchFamily="18" charset="0"/>
                <a:cs typeface="Times New Roman" panose="02020603050405020304" pitchFamily="18" charset="0"/>
              </a:rPr>
              <a:t>User Preferences:</a:t>
            </a: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 Consider user preferences by incorporating ratings into the analysis, enabling tourists to make informed decisions aligned with their preferences.</a:t>
            </a:r>
          </a:p>
          <a:p>
            <a:pPr marL="114300" indent="0" algn="l">
              <a:buNone/>
            </a:pPr>
            <a:endPar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endParaRPr>
          </a:p>
          <a:p>
            <a:pPr marL="114300" indent="0" algn="l">
              <a:buNone/>
            </a:pP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The project seeks to contribute valuable insights for tourists, businesses, and policymakers, ultimately fostering sustainable tourism practices and enhancing Australia's position as a premier travel destination.</a:t>
            </a:r>
          </a:p>
          <a:p>
            <a:pPr marL="171450" indent="-171450">
              <a:buSzPts val="1100"/>
            </a:pPr>
            <a:endParaRP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604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60"/>
          <p:cNvSpPr txBox="1">
            <a:spLocks noGrp="1"/>
          </p:cNvSpPr>
          <p:nvPr>
            <p:ph type="title"/>
          </p:nvPr>
        </p:nvSpPr>
        <p:spPr>
          <a:prstGeom prst="rect">
            <a:avLst/>
          </a:prstGeom>
        </p:spPr>
        <p:txBody>
          <a:bodyPr spcFirstLastPara="1" wrap="square" lIns="91425" tIns="91425" rIns="91425" bIns="91425" anchor="t" anchorCtr="0">
            <a:noAutofit/>
          </a:bodyPr>
          <a:lstStyle/>
          <a:p>
            <a:r>
              <a:rPr lang="en-US" b="0" dirty="0">
                <a:solidFill>
                  <a:schemeClr val="bg2">
                    <a:lumMod val="95000"/>
                    <a:lumOff val="5000"/>
                  </a:schemeClr>
                </a:solidFill>
                <a:latin typeface="+mj-lt"/>
              </a:rPr>
              <a:t>Dataset Visualization</a:t>
            </a:r>
            <a:r>
              <a:rPr lang="en-US" dirty="0">
                <a:solidFill>
                  <a:schemeClr val="bg2">
                    <a:lumMod val="95000"/>
                    <a:lumOff val="5000"/>
                  </a:schemeClr>
                </a:solidFill>
                <a:latin typeface="+mj-lt"/>
              </a:rPr>
              <a:t>.</a:t>
            </a:r>
            <a:br>
              <a:rPr lang="en-US" b="0" i="0" dirty="0">
                <a:solidFill>
                  <a:schemeClr val="bg2">
                    <a:lumMod val="95000"/>
                    <a:lumOff val="5000"/>
                  </a:schemeClr>
                </a:solidFill>
                <a:effectLst/>
                <a:latin typeface="Söhne"/>
              </a:rPr>
            </a:br>
            <a:endParaRPr dirty="0">
              <a:solidFill>
                <a:schemeClr val="bg2">
                  <a:lumMod val="95000"/>
                  <a:lumOff val="5000"/>
                </a:schemeClr>
              </a:solidFill>
              <a:latin typeface="+mj-lt"/>
            </a:endParaRPr>
          </a:p>
        </p:txBody>
      </p:sp>
      <p:sp>
        <p:nvSpPr>
          <p:cNvPr id="5" name="Text Placeholder 4">
            <a:extLst>
              <a:ext uri="{FF2B5EF4-FFF2-40B4-BE49-F238E27FC236}">
                <a16:creationId xmlns:a16="http://schemas.microsoft.com/office/drawing/2014/main" id="{17A37961-A451-9F96-98AB-0A6ED468D004}"/>
              </a:ext>
            </a:extLst>
          </p:cNvPr>
          <p:cNvSpPr>
            <a:spLocks noGrp="1"/>
          </p:cNvSpPr>
          <p:nvPr>
            <p:ph type="body" idx="1"/>
          </p:nvPr>
        </p:nvSpPr>
        <p:spPr>
          <a:xfrm>
            <a:off x="122830" y="4124431"/>
            <a:ext cx="8857397" cy="444294"/>
          </a:xfrm>
        </p:spPr>
        <p:txBody>
          <a:bodyPr/>
          <a:lstStyle/>
          <a:p>
            <a:pPr marL="114300" indent="0">
              <a:buNone/>
            </a:pPr>
            <a:r>
              <a:rPr lang="en-US" sz="1200" dirty="0">
                <a:latin typeface="Times New Roman" panose="02020603050405020304" pitchFamily="18" charset="0"/>
                <a:cs typeface="Times New Roman" panose="02020603050405020304" pitchFamily="18" charset="0"/>
              </a:rPr>
              <a:t>             Destination                                                                Accommodation                                                          Food &amp; Drinks</a:t>
            </a:r>
            <a:endParaRPr lang="en-IN" sz="12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86369370-4138-422B-2DB9-CE14D8A4CC44}"/>
              </a:ext>
            </a:extLst>
          </p:cNvPr>
          <p:cNvPicPr>
            <a:picLocks noChangeAspect="1"/>
          </p:cNvPicPr>
          <p:nvPr/>
        </p:nvPicPr>
        <p:blipFill rotWithShape="1">
          <a:blip r:embed="rId3"/>
          <a:srcRect l="30652" t="10858" r="22094" b="6777"/>
          <a:stretch/>
        </p:blipFill>
        <p:spPr>
          <a:xfrm>
            <a:off x="0" y="1179678"/>
            <a:ext cx="2839680" cy="2784144"/>
          </a:xfrm>
          <a:prstGeom prst="rect">
            <a:avLst/>
          </a:prstGeom>
        </p:spPr>
      </p:pic>
      <p:pic>
        <p:nvPicPr>
          <p:cNvPr id="3" name="Picture 2">
            <a:extLst>
              <a:ext uri="{FF2B5EF4-FFF2-40B4-BE49-F238E27FC236}">
                <a16:creationId xmlns:a16="http://schemas.microsoft.com/office/drawing/2014/main" id="{2B734710-87A7-EBC9-258E-A425E666504F}"/>
              </a:ext>
            </a:extLst>
          </p:cNvPr>
          <p:cNvPicPr>
            <a:picLocks noChangeAspect="1"/>
          </p:cNvPicPr>
          <p:nvPr/>
        </p:nvPicPr>
        <p:blipFill rotWithShape="1">
          <a:blip r:embed="rId4"/>
          <a:srcRect l="30236" t="13640" r="20219" b="6820"/>
          <a:stretch/>
        </p:blipFill>
        <p:spPr>
          <a:xfrm>
            <a:off x="2896515" y="1179678"/>
            <a:ext cx="3081683" cy="2782800"/>
          </a:xfrm>
          <a:prstGeom prst="rect">
            <a:avLst/>
          </a:prstGeom>
        </p:spPr>
      </p:pic>
      <p:pic>
        <p:nvPicPr>
          <p:cNvPr id="4" name="Picture 3">
            <a:extLst>
              <a:ext uri="{FF2B5EF4-FFF2-40B4-BE49-F238E27FC236}">
                <a16:creationId xmlns:a16="http://schemas.microsoft.com/office/drawing/2014/main" id="{D562AC25-E5CA-4ED7-D0FD-CFE932CCF2B8}"/>
              </a:ext>
            </a:extLst>
          </p:cNvPr>
          <p:cNvPicPr>
            <a:picLocks noChangeAspect="1"/>
          </p:cNvPicPr>
          <p:nvPr/>
        </p:nvPicPr>
        <p:blipFill rotWithShape="1">
          <a:blip r:embed="rId5"/>
          <a:srcRect l="29760" t="13640" r="20282" b="6862"/>
          <a:stretch/>
        </p:blipFill>
        <p:spPr>
          <a:xfrm>
            <a:off x="6035034" y="1179678"/>
            <a:ext cx="3108966" cy="2782800"/>
          </a:xfrm>
          <a:prstGeom prst="rect">
            <a:avLst/>
          </a:prstGeom>
        </p:spPr>
      </p:pic>
    </p:spTree>
    <p:extLst>
      <p:ext uri="{BB962C8B-B14F-4D97-AF65-F5344CB8AC3E}">
        <p14:creationId xmlns:p14="http://schemas.microsoft.com/office/powerpoint/2010/main" val="2101943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63"/>
          <p:cNvSpPr txBox="1">
            <a:spLocks noGrp="1"/>
          </p:cNvSpPr>
          <p:nvPr>
            <p:ph type="title"/>
          </p:nvPr>
        </p:nvSpPr>
        <p:spPr>
          <a:xfrm>
            <a:off x="-1212273" y="445025"/>
            <a:ext cx="663699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j-lt"/>
              </a:rPr>
              <a:t>Closing</a:t>
            </a:r>
            <a:r>
              <a:rPr lang="en" dirty="0"/>
              <a:t> Remark</a:t>
            </a:r>
            <a:endParaRPr dirty="0"/>
          </a:p>
        </p:txBody>
      </p:sp>
      <p:sp>
        <p:nvSpPr>
          <p:cNvPr id="535" name="Google Shape;535;p63"/>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spcAft>
                <a:spcPts val="1200"/>
              </a:spcAft>
              <a:buFont typeface="Arial" panose="020B0604020202020204" pitchFamily="34" charset="0"/>
              <a:buChar char="•"/>
            </a:pP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The visualizations vividly depict a clustering of accommodations and dining options around destinations, underscoring the strategic placement of services to cater to the influx of tourists.</a:t>
            </a:r>
          </a:p>
          <a:p>
            <a:pPr marL="171450" indent="-171450">
              <a:spcAft>
                <a:spcPts val="1200"/>
              </a:spcAft>
              <a:buFont typeface="Arial" panose="020B0604020202020204" pitchFamily="34" charset="0"/>
              <a:buChar char="•"/>
            </a:pP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Australia's wealth of destinations within each district provides an extensive array of choices for the discerning traveler. The multitude of destination categories, accommodation types, and dining options showcase the country's commitment to offering a rich and varied experience to its visitors.</a:t>
            </a:r>
          </a:p>
          <a:p>
            <a:pPr marL="171450" indent="-171450">
              <a:spcAft>
                <a:spcPts val="1200"/>
              </a:spcAft>
              <a:buFont typeface="Arial" panose="020B0604020202020204" pitchFamily="34" charset="0"/>
              <a:buChar char="•"/>
            </a:pP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Remarkably, the high ratings across accommodations and dining establishments reflect the commitment to quality in Australia's tourism sector. </a:t>
            </a:r>
          </a:p>
          <a:p>
            <a:pPr marL="171450" indent="-171450">
              <a:spcAft>
                <a:spcPts val="1200"/>
              </a:spcAft>
              <a:buFont typeface="Arial" panose="020B0604020202020204" pitchFamily="34" charset="0"/>
              <a:buChar char="•"/>
            </a:pP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In summary, our analysis affirms that Australia's focus on tourism extends beyond mere hospitality—it is an immersive and well-crafted experience. </a:t>
            </a:r>
            <a:endParaRPr lang="en-US" dirty="0">
              <a:solidFill>
                <a:schemeClr val="bg2">
                  <a:lumMod val="95000"/>
                  <a:lumOff val="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pic>
        <p:nvPicPr>
          <p:cNvPr id="5" name="Picture 4">
            <a:extLst>
              <a:ext uri="{FF2B5EF4-FFF2-40B4-BE49-F238E27FC236}">
                <a16:creationId xmlns:a16="http://schemas.microsoft.com/office/drawing/2014/main" id="{57E2A2AD-EDA2-9709-0D71-0118C4CD25EE}"/>
              </a:ext>
            </a:extLst>
          </p:cNvPr>
          <p:cNvPicPr>
            <a:picLocks noChangeAspect="1"/>
          </p:cNvPicPr>
          <p:nvPr/>
        </p:nvPicPr>
        <p:blipFill rotWithShape="1">
          <a:blip r:embed="rId3">
            <a:alphaModFix amt="35000"/>
          </a:blip>
          <a:srcRect l="1184" t="8012" r="6261" b="13936"/>
          <a:stretch/>
        </p:blipFill>
        <p:spPr>
          <a:xfrm>
            <a:off x="0" y="0"/>
            <a:ext cx="9144001" cy="5143501"/>
          </a:xfrm>
          <a:prstGeom prst="rect">
            <a:avLst/>
          </a:prstGeom>
        </p:spPr>
      </p:pic>
      <p:sp>
        <p:nvSpPr>
          <p:cNvPr id="534" name="Google Shape;534;p63"/>
          <p:cNvSpPr txBox="1">
            <a:spLocks noGrp="1"/>
          </p:cNvSpPr>
          <p:nvPr>
            <p:ph type="ctrTitle"/>
          </p:nvPr>
        </p:nvSpPr>
        <p:spPr>
          <a:xfrm>
            <a:off x="287118" y="788819"/>
            <a:ext cx="8569764" cy="258828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800" dirty="0" err="1">
                <a:latin typeface="+mj-lt"/>
              </a:rPr>
              <a:t>ThankYou</a:t>
            </a:r>
            <a:r>
              <a:rPr lang="en-US" sz="4800" dirty="0">
                <a:latin typeface="+mj-lt"/>
              </a:rPr>
              <a:t>.</a:t>
            </a:r>
            <a:endParaRPr sz="4800" dirty="0">
              <a:latin typeface="+mj-lt"/>
            </a:endParaRPr>
          </a:p>
        </p:txBody>
      </p:sp>
      <p:sp>
        <p:nvSpPr>
          <p:cNvPr id="535" name="Google Shape;535;p63"/>
          <p:cNvSpPr txBox="1">
            <a:spLocks noGrp="1"/>
          </p:cNvSpPr>
          <p:nvPr>
            <p:ph type="subTitle" idx="1"/>
          </p:nvPr>
        </p:nvSpPr>
        <p:spPr>
          <a:prstGeom prst="rect">
            <a:avLst/>
          </a:prstGeom>
        </p:spPr>
        <p:txBody>
          <a:bodyPr spcFirstLastPara="1" wrap="square" lIns="91425" tIns="91425" rIns="91425" bIns="91425" anchor="t" anchorCtr="0">
            <a:noAutofit/>
          </a:bodyPr>
          <a:lstStyle/>
          <a:p>
            <a:pPr marL="0" indent="0">
              <a:spcAft>
                <a:spcPts val="1200"/>
              </a:spcAft>
            </a:pPr>
            <a:r>
              <a:rPr lang="en-US" b="0" i="0" dirty="0">
                <a:solidFill>
                  <a:schemeClr val="bg2">
                    <a:lumMod val="95000"/>
                    <a:lumOff val="5000"/>
                  </a:schemeClr>
                </a:solidFill>
                <a:effectLst/>
                <a:latin typeface="Times New Roman" panose="02020603050405020304" pitchFamily="18" charset="0"/>
                <a:cs typeface="Times New Roman" panose="02020603050405020304" pitchFamily="18" charset="0"/>
              </a:rPr>
              <a:t> </a:t>
            </a:r>
            <a:endParaRPr lang="en-US" dirty="0">
              <a:solidFill>
                <a:schemeClr val="bg2">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0469904"/>
      </p:ext>
    </p:extLst>
  </p:cSld>
  <p:clrMapOvr>
    <a:masterClrMapping/>
  </p:clrMapOvr>
</p:sld>
</file>

<file path=ppt/theme/theme1.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472</Words>
  <Application>Microsoft Office PowerPoint</Application>
  <PresentationFormat>On-screen Show (16:9)</PresentationFormat>
  <Paragraphs>28</Paragraphs>
  <Slides>6</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Montserrat</vt:lpstr>
      <vt:lpstr>Crimson Text</vt:lpstr>
      <vt:lpstr>Söhne</vt:lpstr>
      <vt:lpstr>Times New Roman</vt:lpstr>
      <vt:lpstr>Vidaloka</vt:lpstr>
      <vt:lpstr>Lato</vt:lpstr>
      <vt:lpstr>Arial</vt:lpstr>
      <vt:lpstr>Minimalist Business Slides XL by Slidesgo</vt:lpstr>
      <vt:lpstr>“Enhancing Tourist Experience through Spatial Analysis of Accommodations and Food &amp; Drink Places in Australia”</vt:lpstr>
      <vt:lpstr>My GeoSpatial Story </vt:lpstr>
      <vt:lpstr>Scope of the Project </vt:lpstr>
      <vt:lpstr>Dataset Visualization. </vt:lpstr>
      <vt:lpstr>Closing Remark</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Tourist Experience through Spatial Analysis of Accommodations and Food &amp; Drink Places in Australia”</dc:title>
  <dc:creator>vaishnavi gonekar</dc:creator>
  <cp:lastModifiedBy>vaishnavi gonekar</cp:lastModifiedBy>
  <cp:revision>1</cp:revision>
  <dcterms:modified xsi:type="dcterms:W3CDTF">2024-01-08T17:50:14Z</dcterms:modified>
</cp:coreProperties>
</file>